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ublic Sans" pitchFamily="2" charset="77"/>
      <p:regular r:id="rId16"/>
    </p:embeddedFont>
    <p:embeddedFont>
      <p:font typeface="Public Sans Thin" pitchFamily="2" charset="77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21" autoAdjust="0"/>
  </p:normalViewPr>
  <p:slideViewPr>
    <p:cSldViewPr>
      <p:cViewPr>
        <p:scale>
          <a:sx n="75" d="100"/>
          <a:sy n="75" d="100"/>
        </p:scale>
        <p:origin x="52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0758AD-9249-4D66-A784-DB5B3AFC0F72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668C5-AB3C-4C78-AAFF-0EC4AAA25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01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668C5-AB3C-4C78-AAFF-0EC4AAA253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92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668C5-AB3C-4C78-AAFF-0EC4AAA253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9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4a"/><Relationship Id="rId2" Type="http://schemas.openxmlformats.org/officeDocument/2006/relationships/audio" Target="NULL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audio" Target="NULL" TargetMode="External"/><Relationship Id="rId1" Type="http://schemas.openxmlformats.org/officeDocument/2006/relationships/tags" Target="../tags/tag2.xml"/><Relationship Id="rId6" Type="http://schemas.openxmlformats.org/officeDocument/2006/relationships/image" Target="../media/image3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2" Type="http://schemas.openxmlformats.org/officeDocument/2006/relationships/audio" Target="NULL" TargetMode="Externa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2.png"/><Relationship Id="rId2" Type="http://schemas.openxmlformats.org/officeDocument/2006/relationships/audio" Target="NULL" TargetMode="Externa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2" Type="http://schemas.openxmlformats.org/officeDocument/2006/relationships/audio" Target="NULL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2.png"/><Relationship Id="rId2" Type="http://schemas.openxmlformats.org/officeDocument/2006/relationships/audio" Target="NULL" TargetMode="External"/><Relationship Id="rId1" Type="http://schemas.openxmlformats.org/officeDocument/2006/relationships/tags" Target="../tags/tag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2" Type="http://schemas.openxmlformats.org/officeDocument/2006/relationships/audio" Target="NULL" TargetMode="External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2" Type="http://schemas.openxmlformats.org/officeDocument/2006/relationships/audio" Target="NULL" TargetMode="External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400864"/>
            <a:ext cx="18288000" cy="5886136"/>
          </a:xfrm>
          <a:custGeom>
            <a:avLst/>
            <a:gdLst/>
            <a:ahLst/>
            <a:cxnLst/>
            <a:rect l="l" t="t" r="r" b="b"/>
            <a:pathLst>
              <a:path w="18288000" h="5886136">
                <a:moveTo>
                  <a:pt x="0" y="0"/>
                </a:moveTo>
                <a:lnTo>
                  <a:pt x="18288000" y="0"/>
                </a:lnTo>
                <a:lnTo>
                  <a:pt x="18288000" y="5886136"/>
                </a:lnTo>
                <a:lnTo>
                  <a:pt x="0" y="58861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6799" b="-252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7200" y="266700"/>
            <a:ext cx="13258800" cy="3662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9799"/>
              </a:lnSpc>
              <a:spcBef>
                <a:spcPct val="0"/>
              </a:spcBef>
            </a:pPr>
            <a:r>
              <a:rPr lang="en-US" sz="6999" dirty="0">
                <a:solidFill>
                  <a:srgbClr val="FBF7F1"/>
                </a:solidFill>
                <a:latin typeface="Public Sans Thin"/>
              </a:rPr>
              <a:t>Correlation Between Weather Conditions and Production Metric Yield in Rendering Plant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268200" y="2749681"/>
            <a:ext cx="5791200" cy="15556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dirty="0">
                <a:solidFill>
                  <a:srgbClr val="FBF7F1"/>
                </a:solidFill>
                <a:latin typeface="Public Sans"/>
              </a:rPr>
              <a:t>Surena Nokham</a:t>
            </a:r>
          </a:p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dirty="0">
                <a:solidFill>
                  <a:srgbClr val="FBF7F1"/>
                </a:solidFill>
                <a:latin typeface="Public Sans"/>
              </a:rPr>
              <a:t>DSC 680-T301:</a:t>
            </a:r>
          </a:p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dirty="0">
                <a:solidFill>
                  <a:srgbClr val="FBF7F1"/>
                </a:solidFill>
                <a:latin typeface="Public Sans"/>
              </a:rPr>
              <a:t> Applied Data Science</a:t>
            </a:r>
          </a:p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dirty="0">
                <a:solidFill>
                  <a:srgbClr val="FBF7F1"/>
                </a:solidFill>
                <a:latin typeface="Public Sans"/>
              </a:rPr>
              <a:t>June 2024</a:t>
            </a:r>
          </a:p>
        </p:txBody>
      </p:sp>
      <p:pic>
        <p:nvPicPr>
          <p:cNvPr id="9" name="Audio Recording Jun 30, 2024 at 7:32:05 PM">
            <a:hlinkClick r:id="" action="ppaction://media"/>
            <a:extLst>
              <a:ext uri="{FF2B5EF4-FFF2-40B4-BE49-F238E27FC236}">
                <a16:creationId xmlns:a16="http://schemas.microsoft.com/office/drawing/2014/main" id="{ABCB89BF-C00C-85D3-C060-CC03A6085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558.14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82533" y="1651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17"/>
    </mc:Choice>
    <mc:Fallback>
      <p:transition spd="slow" advTm="8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3" objId="9"/>
        <p14:stopEvt time="7855" objId="9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0" y="696639"/>
            <a:ext cx="8077200" cy="7723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6000" dirty="0">
                <a:solidFill>
                  <a:srgbClr val="FBF7F1"/>
                </a:solidFill>
                <a:latin typeface="Public Sans Thin"/>
              </a:rPr>
              <a:t>Background</a:t>
            </a:r>
          </a:p>
          <a:p>
            <a:pPr marL="800100" lvl="1" indent="-342900">
              <a:lnSpc>
                <a:spcPts val="767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Analysis of correlation between weather conditions &amp; operation metrics in rendering plants</a:t>
            </a:r>
          </a:p>
          <a:p>
            <a:pPr marL="0" lvl="0" indent="0" algn="l">
              <a:lnSpc>
                <a:spcPts val="7679"/>
              </a:lnSpc>
            </a:pPr>
            <a:endParaRPr lang="en-US" sz="2400" dirty="0">
              <a:solidFill>
                <a:srgbClr val="FBF7F1"/>
              </a:solidFill>
              <a:latin typeface="Public Sans Thin"/>
            </a:endParaRPr>
          </a:p>
          <a:p>
            <a:pPr marL="0" lvl="0" indent="0" algn="l">
              <a:lnSpc>
                <a:spcPts val="7679"/>
              </a:lnSpc>
            </a:pPr>
            <a:r>
              <a:rPr lang="en-US" sz="6000" dirty="0">
                <a:solidFill>
                  <a:srgbClr val="FBF7F1"/>
                </a:solidFill>
                <a:latin typeface="Public Sans Thin"/>
              </a:rPr>
              <a:t>Importance</a:t>
            </a:r>
          </a:p>
          <a:p>
            <a:pPr marL="800100" lvl="1" indent="-342900">
              <a:lnSpc>
                <a:spcPts val="767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Enhances operational decision-making</a:t>
            </a:r>
          </a:p>
          <a:p>
            <a:pPr marL="800100" lvl="1" indent="-342900">
              <a:lnSpc>
                <a:spcPts val="767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Addresses customer complaints with evidence-based explanations</a:t>
            </a:r>
          </a:p>
        </p:txBody>
      </p:sp>
      <p:sp>
        <p:nvSpPr>
          <p:cNvPr id="3" name="Freeform 3"/>
          <p:cNvSpPr/>
          <p:nvPr/>
        </p:nvSpPr>
        <p:spPr>
          <a:xfrm>
            <a:off x="9430817" y="0"/>
            <a:ext cx="8857183" cy="10287000"/>
          </a:xfrm>
          <a:custGeom>
            <a:avLst/>
            <a:gdLst/>
            <a:ahLst/>
            <a:cxnLst/>
            <a:rect l="l" t="t" r="r" b="b"/>
            <a:pathLst>
              <a:path w="8857183" h="10287000">
                <a:moveTo>
                  <a:pt x="0" y="0"/>
                </a:moveTo>
                <a:lnTo>
                  <a:pt x="8857183" y="0"/>
                </a:lnTo>
                <a:lnTo>
                  <a:pt x="88571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251" r="-28699"/>
            </a:stretch>
          </a:blipFill>
        </p:spPr>
      </p:sp>
      <p:pic>
        <p:nvPicPr>
          <p:cNvPr id="4" name="Audio Recording Jun 30, 2024 at 6:59:21 PM">
            <a:hlinkClick r:id="" action="ppaction://media"/>
            <a:extLst>
              <a:ext uri="{FF2B5EF4-FFF2-40B4-BE49-F238E27FC236}">
                <a16:creationId xmlns:a16="http://schemas.microsoft.com/office/drawing/2014/main" id="{32FA72B4-B03D-D981-3FD3-D7D445680B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691.240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706600" y="1905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08"/>
    </mc:Choice>
    <mc:Fallback>
      <p:transition spd="slow" advTm="33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20" objId="4"/>
        <p14:stopEvt time="33111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00467" y="1107952"/>
            <a:ext cx="5439740" cy="220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</a:pPr>
            <a:r>
              <a:rPr lang="en-US" sz="7200" dirty="0">
                <a:solidFill>
                  <a:srgbClr val="FBF7F1"/>
                </a:solidFill>
                <a:latin typeface="Public Sans Thin"/>
              </a:rPr>
              <a:t>Data Sources</a:t>
            </a:r>
          </a:p>
        </p:txBody>
      </p:sp>
      <p:sp>
        <p:nvSpPr>
          <p:cNvPr id="3" name="AutoShape 3"/>
          <p:cNvSpPr/>
          <p:nvPr/>
        </p:nvSpPr>
        <p:spPr>
          <a:xfrm>
            <a:off x="12522767" y="0"/>
            <a:ext cx="5803333" cy="10287000"/>
          </a:xfrm>
          <a:prstGeom prst="rect">
            <a:avLst/>
          </a:prstGeom>
          <a:solidFill>
            <a:srgbClr val="DBB17B">
              <a:alpha val="3922"/>
            </a:srgb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882538" y="4229100"/>
            <a:ext cx="3960666" cy="21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LIMS Labware Data</a:t>
            </a: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"/>
            </a:endParaRP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SAP Production Data</a:t>
            </a: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"/>
            </a:endParaRP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NOAA Weather Data</a:t>
            </a:r>
          </a:p>
        </p:txBody>
      </p:sp>
      <p:sp>
        <p:nvSpPr>
          <p:cNvPr id="5" name="Freeform 5"/>
          <p:cNvSpPr/>
          <p:nvPr/>
        </p:nvSpPr>
        <p:spPr>
          <a:xfrm>
            <a:off x="7508294" y="0"/>
            <a:ext cx="5014473" cy="10287000"/>
          </a:xfrm>
          <a:custGeom>
            <a:avLst/>
            <a:gdLst/>
            <a:ahLst/>
            <a:cxnLst/>
            <a:rect l="l" t="t" r="r" b="b"/>
            <a:pathLst>
              <a:path w="5014473" h="10287000">
                <a:moveTo>
                  <a:pt x="0" y="0"/>
                </a:moveTo>
                <a:lnTo>
                  <a:pt x="5014473" y="0"/>
                </a:lnTo>
                <a:lnTo>
                  <a:pt x="50144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1853" r="-86636"/>
            </a:stretch>
          </a:blipFill>
        </p:spPr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8072F764-35EC-5B9C-95A8-EDF618BEEFF8}"/>
              </a:ext>
            </a:extLst>
          </p:cNvPr>
          <p:cNvSpPr txBox="1"/>
          <p:nvPr/>
        </p:nvSpPr>
        <p:spPr>
          <a:xfrm>
            <a:off x="13030200" y="1107952"/>
            <a:ext cx="5439740" cy="220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</a:pPr>
            <a:r>
              <a:rPr lang="en-US" sz="7200" dirty="0">
                <a:solidFill>
                  <a:srgbClr val="FBF7F1"/>
                </a:solidFill>
                <a:latin typeface="Public Sans Thin"/>
              </a:rPr>
              <a:t>Data Preparation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CB2FBFEC-744A-F251-A950-422B6D87D1B3}"/>
              </a:ext>
            </a:extLst>
          </p:cNvPr>
          <p:cNvSpPr txBox="1"/>
          <p:nvPr/>
        </p:nvSpPr>
        <p:spPr>
          <a:xfrm>
            <a:off x="12910413" y="4229100"/>
            <a:ext cx="4635294" cy="3013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Convert date columns</a:t>
            </a: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"/>
            </a:endParaRP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Filter to common date range</a:t>
            </a: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"/>
            </a:endParaRP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Merged datasets</a:t>
            </a: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"/>
            </a:endParaRPr>
          </a:p>
          <a:p>
            <a:pPr marL="342900" lvl="0" indent="-342900" algn="l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"/>
              </a:rPr>
              <a:t>Handled missing values</a:t>
            </a:r>
          </a:p>
        </p:txBody>
      </p:sp>
      <p:pic>
        <p:nvPicPr>
          <p:cNvPr id="8" name="Audio Recording Jun 30, 2024 at 7:04:37 PM">
            <a:hlinkClick r:id="" action="ppaction://media"/>
            <a:extLst>
              <a:ext uri="{FF2B5EF4-FFF2-40B4-BE49-F238E27FC236}">
                <a16:creationId xmlns:a16="http://schemas.microsoft.com/office/drawing/2014/main" id="{C1EC1B62-3C26-4C1D-C885-06F6E7B71E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437.265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26040" y="334138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76"/>
    </mc:Choice>
    <mc:Fallback>
      <p:transition spd="slow" advTm="51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99" objId="8"/>
        <p14:stopEvt time="50845" objId="8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9"/>
          <p:cNvGrpSpPr/>
          <p:nvPr/>
        </p:nvGrpSpPr>
        <p:grpSpPr>
          <a:xfrm>
            <a:off x="1003300" y="1028700"/>
            <a:ext cx="16256000" cy="3975091"/>
            <a:chOff x="-33867" y="708025"/>
            <a:chExt cx="21674667" cy="53001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3654423"/>
              <a:ext cx="21640800" cy="23537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37"/>
                </a:lnSpc>
                <a:spcBef>
                  <a:spcPct val="0"/>
                </a:spcBef>
              </a:pPr>
              <a:r>
                <a:rPr lang="en-US" sz="2026" dirty="0">
                  <a:solidFill>
                    <a:srgbClr val="FBF7F1"/>
                  </a:solidFill>
                  <a:latin typeface="Public Sans"/>
                </a:rPr>
                <a:t>Exploratory Data Analysis (EDA): Initial analysis performed</a:t>
              </a:r>
            </a:p>
            <a:p>
              <a:pPr marL="0" lvl="0" indent="0" algn="ctr">
                <a:lnSpc>
                  <a:spcPts val="2837"/>
                </a:lnSpc>
                <a:spcBef>
                  <a:spcPct val="0"/>
                </a:spcBef>
              </a:pPr>
              <a:endParaRPr lang="en-US" sz="2026" dirty="0">
                <a:solidFill>
                  <a:srgbClr val="FBF7F1"/>
                </a:solidFill>
                <a:latin typeface="Public Sans"/>
              </a:endParaRPr>
            </a:p>
            <a:p>
              <a:pPr marL="0" lvl="0" indent="0" algn="ctr">
                <a:lnSpc>
                  <a:spcPts val="2837"/>
                </a:lnSpc>
                <a:spcBef>
                  <a:spcPct val="0"/>
                </a:spcBef>
              </a:pPr>
              <a:r>
                <a:rPr lang="en-US" sz="2026" b="1" dirty="0">
                  <a:solidFill>
                    <a:srgbClr val="FBF7F1"/>
                  </a:solidFill>
                  <a:latin typeface="Public Sans"/>
                </a:rPr>
                <a:t>Correlation Analysis: </a:t>
              </a:r>
              <a:r>
                <a:rPr lang="en-US" sz="2026" dirty="0">
                  <a:solidFill>
                    <a:srgbClr val="FBF7F1"/>
                  </a:solidFill>
                  <a:latin typeface="Public Sans"/>
                </a:rPr>
                <a:t>Identifying relationships</a:t>
              </a:r>
            </a:p>
            <a:p>
              <a:pPr marL="0" lvl="0" indent="0" algn="ctr">
                <a:lnSpc>
                  <a:spcPts val="2837"/>
                </a:lnSpc>
                <a:spcBef>
                  <a:spcPct val="0"/>
                </a:spcBef>
              </a:pPr>
              <a:endParaRPr lang="en-US" sz="2026" dirty="0">
                <a:solidFill>
                  <a:srgbClr val="FBF7F1"/>
                </a:solidFill>
                <a:latin typeface="Public Sans"/>
              </a:endParaRPr>
            </a:p>
            <a:p>
              <a:pPr marL="0" lvl="0" indent="0" algn="ctr">
                <a:lnSpc>
                  <a:spcPts val="2837"/>
                </a:lnSpc>
                <a:spcBef>
                  <a:spcPct val="0"/>
                </a:spcBef>
              </a:pPr>
              <a:r>
                <a:rPr lang="en-US" sz="2026" b="1" dirty="0">
                  <a:solidFill>
                    <a:srgbClr val="FBF7F1"/>
                  </a:solidFill>
                  <a:latin typeface="Public Sans"/>
                </a:rPr>
                <a:t>Regression Analysis: </a:t>
              </a:r>
              <a:r>
                <a:rPr lang="en-US" sz="2026" dirty="0">
                  <a:solidFill>
                    <a:srgbClr val="FBF7F1"/>
                  </a:solidFill>
                  <a:latin typeface="Public Sans"/>
                </a:rPr>
                <a:t>Predictive modeling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-33867" y="708025"/>
              <a:ext cx="21640800" cy="1191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565"/>
                </a:lnSpc>
                <a:spcBef>
                  <a:spcPct val="0"/>
                </a:spcBef>
              </a:pPr>
              <a:r>
                <a:rPr lang="en-US" sz="5403" dirty="0">
                  <a:solidFill>
                    <a:srgbClr val="FBF7F1"/>
                  </a:solidFill>
                  <a:latin typeface="Public Sans Thin"/>
                </a:rPr>
                <a:t>Methods</a:t>
              </a:r>
            </a:p>
          </p:txBody>
        </p:sp>
      </p:grpSp>
      <p:pic>
        <p:nvPicPr>
          <p:cNvPr id="13" name="Picture 12" descr="A close-up of numbers&#10;&#10;Description automatically generated">
            <a:extLst>
              <a:ext uri="{FF2B5EF4-FFF2-40B4-BE49-F238E27FC236}">
                <a16:creationId xmlns:a16="http://schemas.microsoft.com/office/drawing/2014/main" id="{9CE50BFA-7A57-9F06-6B90-FE60AAB955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800" y="6680200"/>
            <a:ext cx="4521200" cy="927100"/>
          </a:xfrm>
          <a:prstGeom prst="rect">
            <a:avLst/>
          </a:prstGeom>
        </p:spPr>
      </p:pic>
      <p:pic>
        <p:nvPicPr>
          <p:cNvPr id="15" name="Picture 14" descr="A number of numbers and letters&#10;&#10;Description automatically generated with medium confidence">
            <a:extLst>
              <a:ext uri="{FF2B5EF4-FFF2-40B4-BE49-F238E27FC236}">
                <a16:creationId xmlns:a16="http://schemas.microsoft.com/office/drawing/2014/main" id="{85058D99-A48F-BBB7-F90D-BE26F73C70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6616700"/>
            <a:ext cx="5054600" cy="1054100"/>
          </a:xfrm>
          <a:prstGeom prst="rect">
            <a:avLst/>
          </a:prstGeom>
        </p:spPr>
      </p:pic>
      <p:pic>
        <p:nvPicPr>
          <p:cNvPr id="16" name="Audio Recording Jun 30, 2024 at 7:07:29 PM">
            <a:hlinkClick r:id="" action="ppaction://media"/>
            <a:extLst>
              <a:ext uri="{FF2B5EF4-FFF2-40B4-BE49-F238E27FC236}">
                <a16:creationId xmlns:a16="http://schemas.microsoft.com/office/drawing/2014/main" id="{E7F26788-15A7-BAD3-EE37-847947294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749.4221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404167" y="3429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89"/>
    </mc:Choice>
    <mc:Fallback>
      <p:transition spd="slow" advTm="28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41" objId="16"/>
        <p14:stopEvt time="27837" objId="1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2328" y="909576"/>
            <a:ext cx="10922872" cy="914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810"/>
              </a:lnSpc>
              <a:spcBef>
                <a:spcPct val="0"/>
              </a:spcBef>
            </a:pPr>
            <a:r>
              <a:rPr lang="en-US" sz="5578" dirty="0">
                <a:solidFill>
                  <a:srgbClr val="FBF7F1"/>
                </a:solidFill>
                <a:latin typeface="Public Sans Thin"/>
              </a:rPr>
              <a:t>Exploratory Data Analysis (EDA)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3862789"/>
            <a:ext cx="18288000" cy="6424211"/>
          </a:xfrm>
          <a:custGeom>
            <a:avLst/>
            <a:gdLst/>
            <a:ahLst/>
            <a:cxnLst/>
            <a:rect l="l" t="t" r="r" b="b"/>
            <a:pathLst>
              <a:path w="18288000" h="6424211">
                <a:moveTo>
                  <a:pt x="0" y="0"/>
                </a:moveTo>
                <a:lnTo>
                  <a:pt x="18288000" y="0"/>
                </a:lnTo>
                <a:lnTo>
                  <a:pt x="18288000" y="6424211"/>
                </a:lnTo>
                <a:lnTo>
                  <a:pt x="0" y="64242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6898" b="-22409"/>
            </a:stretch>
          </a:blipFill>
        </p:spPr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DDD11018-4D07-A36E-CDA4-D8F11C1A3816}"/>
              </a:ext>
            </a:extLst>
          </p:cNvPr>
          <p:cNvSpPr txBox="1"/>
          <p:nvPr/>
        </p:nvSpPr>
        <p:spPr>
          <a:xfrm>
            <a:off x="228600" y="1928909"/>
            <a:ext cx="18288000" cy="157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ctr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Weak correlation between weather impact and customer complaints</a:t>
            </a:r>
          </a:p>
          <a:p>
            <a:pPr marL="285750" lvl="0" indent="-285750" algn="ctr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Weak correlations between production </a:t>
            </a:r>
            <a:r>
              <a:rPr lang="en-US" dirty="0" err="1">
                <a:solidFill>
                  <a:srgbClr val="FBF7F1"/>
                </a:solidFill>
                <a:latin typeface="Public Sans Thin"/>
              </a:rPr>
              <a:t>lbs</a:t>
            </a:r>
            <a:r>
              <a:rPr lang="en-US" dirty="0">
                <a:solidFill>
                  <a:srgbClr val="FBF7F1"/>
                </a:solidFill>
                <a:latin typeface="Public Sans Thin"/>
              </a:rPr>
              <a:t> &amp; weather variables</a:t>
            </a:r>
          </a:p>
          <a:p>
            <a:pPr marL="285750" lvl="0" indent="-285750" algn="ctr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Slight negative correlation between analysis values and temp</a:t>
            </a:r>
          </a:p>
        </p:txBody>
      </p:sp>
      <p:pic>
        <p:nvPicPr>
          <p:cNvPr id="5" name="Audio Recording Jun 30, 2024 at 7:08:56 PM">
            <a:hlinkClick r:id="" action="ppaction://media"/>
            <a:extLst>
              <a:ext uri="{FF2B5EF4-FFF2-40B4-BE49-F238E27FC236}">
                <a16:creationId xmlns:a16="http://schemas.microsoft.com/office/drawing/2014/main" id="{E2539A2D-1302-5B42-71E8-D715F2C4D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924.16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916400" y="2667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65"/>
    </mc:Choice>
    <mc:Fallback>
      <p:transition spd="slow" advTm="13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57" objId="5"/>
        <p14:stopEvt time="12506" objId="5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8118679" cy="10287000"/>
          </a:xfrm>
          <a:prstGeom prst="rect">
            <a:avLst/>
          </a:prstGeom>
          <a:solidFill>
            <a:srgbClr val="DBB17B">
              <a:alpha val="3922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184915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39"/>
              </a:lnSpc>
            </a:pPr>
            <a:r>
              <a:rPr lang="en-US" sz="6199" dirty="0">
                <a:solidFill>
                  <a:srgbClr val="FBF7F1"/>
                </a:solidFill>
                <a:latin typeface="Public Sans Thin"/>
              </a:rPr>
              <a:t>Regression Analysis</a:t>
            </a:r>
          </a:p>
        </p:txBody>
      </p:sp>
      <p:sp>
        <p:nvSpPr>
          <p:cNvPr id="4" name="Freeform 4"/>
          <p:cNvSpPr/>
          <p:nvPr/>
        </p:nvSpPr>
        <p:spPr>
          <a:xfrm>
            <a:off x="9603305" y="5143500"/>
            <a:ext cx="7219360" cy="3617641"/>
          </a:xfrm>
          <a:custGeom>
            <a:avLst/>
            <a:gdLst/>
            <a:ahLst/>
            <a:cxnLst/>
            <a:rect l="l" t="t" r="r" b="b"/>
            <a:pathLst>
              <a:path w="7219360" h="3617641">
                <a:moveTo>
                  <a:pt x="0" y="0"/>
                </a:moveTo>
                <a:lnTo>
                  <a:pt x="7219360" y="0"/>
                </a:lnTo>
                <a:lnTo>
                  <a:pt x="7219360" y="3617641"/>
                </a:lnTo>
                <a:lnTo>
                  <a:pt x="0" y="3617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33" r="-731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603305" y="1401089"/>
            <a:ext cx="7219360" cy="3617641"/>
          </a:xfrm>
          <a:custGeom>
            <a:avLst/>
            <a:gdLst/>
            <a:ahLst/>
            <a:cxnLst/>
            <a:rect l="l" t="t" r="r" b="b"/>
            <a:pathLst>
              <a:path w="7219360" h="3617641">
                <a:moveTo>
                  <a:pt x="0" y="0"/>
                </a:moveTo>
                <a:lnTo>
                  <a:pt x="7219360" y="0"/>
                </a:lnTo>
                <a:lnTo>
                  <a:pt x="7219360" y="3617642"/>
                </a:lnTo>
                <a:lnTo>
                  <a:pt x="0" y="36176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964" b="-16742"/>
            </a:stretch>
          </a:blipFill>
        </p:spPr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971EA125-8E1F-00EF-B8DC-CC22F2F32ADA}"/>
              </a:ext>
            </a:extLst>
          </p:cNvPr>
          <p:cNvSpPr txBox="1"/>
          <p:nvPr/>
        </p:nvSpPr>
        <p:spPr>
          <a:xfrm>
            <a:off x="787407" y="3086100"/>
            <a:ext cx="6667500" cy="4780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439"/>
              </a:lnSpc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Linear Regression: MSE = 9911527216.75, R-squared = .00116</a:t>
            </a:r>
          </a:p>
          <a:p>
            <a:pPr marL="0" lvl="0" indent="0" algn="l">
              <a:lnSpc>
                <a:spcPts val="7439"/>
              </a:lnSpc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Ridge Regression: MSE = 9856138778.24, R-squared = .00674</a:t>
            </a:r>
          </a:p>
          <a:p>
            <a:pPr marL="0" lvl="0" indent="0" algn="l">
              <a:lnSpc>
                <a:spcPts val="7439"/>
              </a:lnSpc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Lasso Regression: MSE = 9886206723.11, R-squared = .00371</a:t>
            </a:r>
          </a:p>
          <a:p>
            <a:pPr marL="0" lvl="0" indent="0" algn="l">
              <a:lnSpc>
                <a:spcPts val="7439"/>
              </a:lnSpc>
            </a:pPr>
            <a:endParaRPr lang="en-US" sz="2800" dirty="0">
              <a:solidFill>
                <a:srgbClr val="FBF7F1"/>
              </a:solidFill>
              <a:latin typeface="Public Sans Thin"/>
            </a:endParaRPr>
          </a:p>
          <a:p>
            <a:pPr marL="0" lvl="0" indent="0" algn="l"/>
            <a:r>
              <a:rPr lang="en-US" sz="2800" dirty="0">
                <a:solidFill>
                  <a:srgbClr val="FBF7F1"/>
                </a:solidFill>
                <a:latin typeface="Public Sans Thin"/>
              </a:rPr>
              <a:t>Insights: </a:t>
            </a:r>
          </a:p>
          <a:p>
            <a:pPr marL="285750" lvl="0" indent="-285750" algn="l">
              <a:buFontTx/>
              <a:buChar char="-"/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weather variables have minimal impact on production pounds</a:t>
            </a:r>
          </a:p>
          <a:p>
            <a:pPr marL="285750" lvl="0" indent="-285750" algn="l">
              <a:buFontTx/>
              <a:buChar char="-"/>
            </a:pPr>
            <a:r>
              <a:rPr lang="en-US" dirty="0">
                <a:solidFill>
                  <a:srgbClr val="FBF7F1"/>
                </a:solidFill>
                <a:latin typeface="Public Sans Thin"/>
              </a:rPr>
              <a:t>Cross-validation scores suggest poor model generalizability</a:t>
            </a:r>
          </a:p>
        </p:txBody>
      </p:sp>
      <p:pic>
        <p:nvPicPr>
          <p:cNvPr id="7" name="Audio Recording Jun 30, 2024 at 7:10:00 PM">
            <a:hlinkClick r:id="" action="ppaction://media"/>
            <a:extLst>
              <a:ext uri="{FF2B5EF4-FFF2-40B4-BE49-F238E27FC236}">
                <a16:creationId xmlns:a16="http://schemas.microsoft.com/office/drawing/2014/main" id="{31DD7B7F-60F4-D89A-4AE9-AF3B0B47A5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606.2474999999999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788798" y="381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10"/>
    </mc:Choice>
    <mc:Fallback>
      <p:transition spd="slow" advTm="23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37" objId="7"/>
        <p14:stopEvt time="23014" objId="7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7200" y="723900"/>
            <a:ext cx="8229600" cy="7880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</a:pPr>
            <a:r>
              <a:rPr lang="en-US" sz="6399" dirty="0">
                <a:solidFill>
                  <a:srgbClr val="FBF7F1"/>
                </a:solidFill>
                <a:latin typeface="Public Sans Thin"/>
              </a:rPr>
              <a:t>Results &amp; Interpretation</a:t>
            </a:r>
          </a:p>
          <a:p>
            <a:pPr marL="0" lvl="0" indent="0" algn="l">
              <a:lnSpc>
                <a:spcPts val="7679"/>
              </a:lnSpc>
            </a:pPr>
            <a:endParaRPr lang="en-US" sz="6399" dirty="0">
              <a:solidFill>
                <a:srgbClr val="FBF7F1"/>
              </a:solidFill>
              <a:latin typeface="Public Sans Thin"/>
            </a:endParaRP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Weather conditions (temp &amp; </a:t>
            </a:r>
            <a:r>
              <a:rPr lang="en-US" sz="2400" dirty="0" err="1">
                <a:solidFill>
                  <a:srgbClr val="FBF7F1"/>
                </a:solidFill>
                <a:latin typeface="Public Sans Thin"/>
              </a:rPr>
              <a:t>precip</a:t>
            </a:r>
            <a:r>
              <a:rPr lang="en-US" sz="2400" dirty="0">
                <a:solidFill>
                  <a:srgbClr val="FBF7F1"/>
                </a:solidFill>
                <a:latin typeface="Public Sans Thin"/>
              </a:rPr>
              <a:t>) show weak correlations to production metrics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 Thin"/>
            </a:endParaRP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Other factors might be influencing variability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 Thin"/>
            </a:endParaRP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Further investigation needed to explain yield and complaints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BF7F1"/>
              </a:solidFill>
              <a:latin typeface="Public Sans Thin"/>
            </a:endParaRP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BF7F1"/>
                </a:solidFill>
                <a:latin typeface="Public Sans Thin"/>
              </a:rPr>
              <a:t>Limited time range of data</a:t>
            </a:r>
          </a:p>
        </p:txBody>
      </p:sp>
      <p:sp>
        <p:nvSpPr>
          <p:cNvPr id="3" name="Freeform 3"/>
          <p:cNvSpPr/>
          <p:nvPr/>
        </p:nvSpPr>
        <p:spPr>
          <a:xfrm>
            <a:off x="9430817" y="0"/>
            <a:ext cx="8857183" cy="10287000"/>
          </a:xfrm>
          <a:custGeom>
            <a:avLst/>
            <a:gdLst/>
            <a:ahLst/>
            <a:cxnLst/>
            <a:rect l="l" t="t" r="r" b="b"/>
            <a:pathLst>
              <a:path w="8857183" h="10287000">
                <a:moveTo>
                  <a:pt x="0" y="0"/>
                </a:moveTo>
                <a:lnTo>
                  <a:pt x="8857183" y="0"/>
                </a:lnTo>
                <a:lnTo>
                  <a:pt x="88571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251" r="-28699"/>
            </a:stretch>
          </a:blipFill>
        </p:spPr>
      </p:sp>
      <p:pic>
        <p:nvPicPr>
          <p:cNvPr id="4" name="Audio Recording Jun 30, 2024 at 7:11:09 PM">
            <a:hlinkClick r:id="" action="ppaction://media"/>
            <a:extLst>
              <a:ext uri="{FF2B5EF4-FFF2-40B4-BE49-F238E27FC236}">
                <a16:creationId xmlns:a16="http://schemas.microsoft.com/office/drawing/2014/main" id="{04D7E7E2-513E-A291-E8BD-E3204F822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328.935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840200" y="114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8746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57"/>
    </mc:Choice>
    <mc:Fallback>
      <p:transition spd="slow" advTm="26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38" objId="4"/>
        <p14:stopEvt time="25803" objId="4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143500"/>
            <a:ext cx="18288000" cy="5143500"/>
          </a:xfrm>
          <a:custGeom>
            <a:avLst/>
            <a:gdLst/>
            <a:ahLst/>
            <a:cxnLst/>
            <a:rect l="l" t="t" r="r" b="b"/>
            <a:pathLst>
              <a:path w="18288000" h="51435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4666" b="-1199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999208"/>
            <a:ext cx="15887700" cy="2975663"/>
            <a:chOff x="0" y="-142875"/>
            <a:chExt cx="21183600" cy="3967551"/>
          </a:xfrm>
        </p:grpSpPr>
        <p:sp>
          <p:nvSpPr>
            <p:cNvPr id="4" name="TextBox 4"/>
            <p:cNvSpPr txBox="1"/>
            <p:nvPr/>
          </p:nvSpPr>
          <p:spPr>
            <a:xfrm>
              <a:off x="0" y="-142875"/>
              <a:ext cx="20752388" cy="1578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080"/>
                </a:lnSpc>
                <a:spcBef>
                  <a:spcPct val="0"/>
                </a:spcBef>
              </a:pPr>
              <a:r>
                <a:rPr lang="en-US" sz="7200" dirty="0">
                  <a:solidFill>
                    <a:srgbClr val="FBF7F1"/>
                  </a:solidFill>
                  <a:latin typeface="Public Sans Thin"/>
                </a:rPr>
                <a:t>Ethical Considerations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431212" y="2131648"/>
              <a:ext cx="20752388" cy="1693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0" indent="-342900" algn="l">
                <a:lnSpc>
                  <a:spcPts val="335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b="1" dirty="0">
                  <a:solidFill>
                    <a:srgbClr val="FBF7F1"/>
                  </a:solidFill>
                  <a:latin typeface="Public Sans"/>
                </a:rPr>
                <a:t>Data Privacy and Handling</a:t>
              </a:r>
            </a:p>
            <a:p>
              <a:pPr marL="342900" lvl="0" indent="-342900" algn="l">
                <a:lnSpc>
                  <a:spcPts val="335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endParaRPr lang="en-US" sz="2400" dirty="0">
                <a:solidFill>
                  <a:srgbClr val="FBF7F1"/>
                </a:solidFill>
                <a:latin typeface="Public Sans"/>
              </a:endParaRPr>
            </a:p>
            <a:p>
              <a:pPr marL="342900" lvl="0" indent="-342900" algn="l">
                <a:lnSpc>
                  <a:spcPts val="335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400" b="1" dirty="0">
                  <a:solidFill>
                    <a:srgbClr val="FBF7F1"/>
                  </a:solidFill>
                  <a:latin typeface="Public Sans"/>
                </a:rPr>
                <a:t>Avoiding Biased Conclusions</a:t>
              </a:r>
              <a:endParaRPr lang="en-US" sz="2400" dirty="0">
                <a:solidFill>
                  <a:srgbClr val="FBF7F1"/>
                </a:solidFill>
                <a:latin typeface="Public Sans"/>
              </a:endParaRPr>
            </a:p>
          </p:txBody>
        </p:sp>
      </p:grpSp>
      <p:pic>
        <p:nvPicPr>
          <p:cNvPr id="6" name="Audio Recording Jun 30, 2024 at 7:11:41 PM">
            <a:hlinkClick r:id="" action="ppaction://media"/>
            <a:extLst>
              <a:ext uri="{FF2B5EF4-FFF2-40B4-BE49-F238E27FC236}">
                <a16:creationId xmlns:a16="http://schemas.microsoft.com/office/drawing/2014/main" id="{34236D16-ACC3-565E-FDB3-536B42ED4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829.503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950267" y="207575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5479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61"/>
    </mc:Choice>
    <mc:Fallback>
      <p:transition spd="slow" advTm="15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73" objId="6"/>
        <p14:stopEvt time="15380" objId="6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4481143"/>
            <a:ext cx="18288000" cy="5805857"/>
          </a:xfrm>
          <a:prstGeom prst="rect">
            <a:avLst/>
          </a:prstGeom>
          <a:solidFill>
            <a:srgbClr val="DBB17B">
              <a:alpha val="3922"/>
            </a:srgbClr>
          </a:solidFill>
        </p:spPr>
      </p:sp>
      <p:grpSp>
        <p:nvGrpSpPr>
          <p:cNvPr id="9" name="Group 9"/>
          <p:cNvGrpSpPr/>
          <p:nvPr/>
        </p:nvGrpSpPr>
        <p:grpSpPr>
          <a:xfrm>
            <a:off x="1981200" y="571500"/>
            <a:ext cx="16230600" cy="8660219"/>
            <a:chOff x="0" y="-3010324"/>
            <a:chExt cx="21640800" cy="3001991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404436"/>
              <a:ext cx="21640800" cy="25605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1. What specific weather conditions have the most significant impact on yield?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Higher precipitation significantly increases yield.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2. How were missing data handled in the analysis?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Missing data were excluded to ensure accuracy.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3. Can the findings be generalized to other rendering plants?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Insights can guide other plants but require broader studies for generalization.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4. What are the practical steps to mitigate the impact of adverse weather conditions?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Monitor forecasts, adjust schedules, improve infrastructure, and train staff.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5. How reliable are the predictive models developed in this study?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Models have low R-squared values, indicating limited reliability.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6. What role does equipment maintenance play in the correlation observed?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Crucial for operational efficiency and mitigating weather impact.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7. How frequently should data be updated for monitoring purposes?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Continuously or daily for real-time decision-making.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8. Are there any weather conditions that positively impact yield?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Higher precipitation positively impacts yield.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9. How were ethical considerations addressed in the study?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Data was anonymized, analyses were unbiased, and data accuracy ensured.</a:t>
              </a:r>
            </a:p>
            <a:p>
              <a:pPr rtl="0"/>
              <a:r>
                <a:rPr lang="en-US" sz="2400" b="1" dirty="0">
                  <a:solidFill>
                    <a:schemeClr val="bg1"/>
                  </a:solidFill>
                </a:rPr>
                <a:t>10. What additional data could improve the accuracy of the analysis?</a:t>
              </a:r>
            </a:p>
            <a:p>
              <a:pPr rtl="0"/>
              <a:r>
                <a:rPr lang="en-US" sz="2400" b="1" dirty="0">
                  <a:solidFill>
                    <a:srgbClr val="FF0000"/>
                  </a:solidFill>
                </a:rPr>
                <a:t>Answer:</a:t>
              </a:r>
              <a:r>
                <a:rPr lang="en-US" sz="2400" dirty="0">
                  <a:solidFill>
                    <a:srgbClr val="FF0000"/>
                  </a:solidFill>
                </a:rPr>
                <a:t> Detailed operational data, geographical info, more weather variables, and human factors.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010324"/>
              <a:ext cx="21640800" cy="11917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565"/>
                </a:lnSpc>
                <a:spcBef>
                  <a:spcPct val="0"/>
                </a:spcBef>
              </a:pPr>
              <a:r>
                <a:rPr lang="en-US" sz="5403" dirty="0">
                  <a:solidFill>
                    <a:srgbClr val="FBF7F1"/>
                  </a:solidFill>
                  <a:latin typeface="Public Sans Thin"/>
                </a:rPr>
                <a:t>Q&amp;A</a:t>
              </a:r>
            </a:p>
          </p:txBody>
        </p:sp>
      </p:grpSp>
      <p:pic>
        <p:nvPicPr>
          <p:cNvPr id="15" name="Audio Recording Jun 30, 2024 at 7:29:15 PM">
            <a:hlinkClick r:id="" action="ppaction://media"/>
            <a:extLst>
              <a:ext uri="{FF2B5EF4-FFF2-40B4-BE49-F238E27FC236}">
                <a16:creationId xmlns:a16="http://schemas.microsoft.com/office/drawing/2014/main" id="{2DDA7A4D-66F6-0B02-6557-7FAECB940E4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21200" y="189285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5763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789"/>
    </mc:Choice>
    <mc:Fallback>
      <p:transition spd="slow" advTm="189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4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15" objId="15"/>
        <p14:stopEvt time="189584" objId="1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467</Words>
  <Application>Microsoft Macintosh PowerPoint</Application>
  <PresentationFormat>Custom</PresentationFormat>
  <Paragraphs>79</Paragraphs>
  <Slides>9</Slides>
  <Notes>2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Public Sans Thin</vt:lpstr>
      <vt:lpstr>Calibri</vt:lpstr>
      <vt:lpstr>Public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Nokham, Feyra</dc:creator>
  <cp:lastModifiedBy>Surena Nokham</cp:lastModifiedBy>
  <cp:revision>6</cp:revision>
  <dcterms:created xsi:type="dcterms:W3CDTF">2006-08-16T00:00:00Z</dcterms:created>
  <dcterms:modified xsi:type="dcterms:W3CDTF">2024-07-01T01:05:31Z</dcterms:modified>
  <dc:identifier>DAGJodqYSo8</dc:identifier>
</cp:coreProperties>
</file>

<file path=docProps/thumbnail.jpeg>
</file>